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75" r:id="rId6"/>
    <p:sldId id="269" r:id="rId7"/>
    <p:sldId id="271" r:id="rId8"/>
    <p:sldId id="274" r:id="rId9"/>
    <p:sldId id="273" r:id="rId10"/>
    <p:sldId id="270" r:id="rId11"/>
    <p:sldId id="261" r:id="rId12"/>
    <p:sldId id="272" r:id="rId13"/>
    <p:sldId id="264" r:id="rId14"/>
    <p:sldId id="265" r:id="rId15"/>
    <p:sldId id="276" r:id="rId16"/>
    <p:sldId id="278" r:id="rId17"/>
    <p:sldId id="27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8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321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665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306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56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735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11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658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059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000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590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3A343-10E4-4373-A684-F00FD5C502C4}" type="datetimeFigureOut">
              <a:rPr lang="en-US" smtClean="0"/>
              <a:t>3/23/2024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CDF59-7F67-43E3-840E-9711BCEE8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378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"/>
            <a:ext cx="12192000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lum bright="-20000" contrast="20000"/>
          </a:blip>
          <a:stretch>
            <a:fillRect/>
          </a:stretch>
        </p:blipFill>
        <p:spPr>
          <a:xfrm>
            <a:off x="-1" y="-31806"/>
            <a:ext cx="7943273" cy="66871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018" y="-50277"/>
            <a:ext cx="5430982" cy="6718930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5483830" y="2399246"/>
            <a:ext cx="4378037" cy="2218935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003235" y="2584174"/>
            <a:ext cx="34732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ConnectTEL</a:t>
            </a:r>
            <a:endParaRPr lang="en-US" sz="2400" dirty="0" smtClean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ctr"/>
            <a:r>
              <a:rPr lang="en-US" sz="24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CUSTOMER CHURN </a:t>
            </a:r>
          </a:p>
          <a:p>
            <a:pPr algn="ctr"/>
            <a:r>
              <a:rPr lang="en-US" sz="24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EDA &amp; PREDICTION </a:t>
            </a:r>
          </a:p>
          <a:p>
            <a:pPr algn="ctr"/>
            <a:endParaRPr lang="en-US" sz="24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  <a:p>
            <a:pPr algn="ctr"/>
            <a:r>
              <a:rPr lang="en-US" sz="24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By: Obey Peace</a:t>
            </a:r>
            <a:endParaRPr lang="en-US" sz="24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8317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0873"/>
            <a:ext cx="12192000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7731" y="368587"/>
            <a:ext cx="6283036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EDA – Churn Analysis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4497"/>
            <a:ext cx="10515600" cy="421495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Other Observations: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 smtClean="0">
                <a:solidFill>
                  <a:schemeClr val="bg1"/>
                </a:solidFill>
              </a:rPr>
              <a:t>No </a:t>
            </a:r>
            <a:r>
              <a:rPr lang="en-US" sz="1800" dirty="0">
                <a:solidFill>
                  <a:schemeClr val="bg1"/>
                </a:solidFill>
              </a:rPr>
              <a:t>significant churn difference based on gender.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Customers </a:t>
            </a:r>
            <a:r>
              <a:rPr lang="en-US" sz="1800" dirty="0">
                <a:solidFill>
                  <a:schemeClr val="bg1"/>
                </a:solidFill>
              </a:rPr>
              <a:t>with partners and dependents churn less.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Churn </a:t>
            </a:r>
            <a:r>
              <a:rPr lang="en-US" sz="1800" dirty="0">
                <a:solidFill>
                  <a:schemeClr val="bg1"/>
                </a:solidFill>
              </a:rPr>
              <a:t>is higher for customers with phone service, online security, online backup, but lower for those without device protection, tech support, or streaming services.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Paperless </a:t>
            </a:r>
            <a:r>
              <a:rPr lang="en-US" sz="1800" dirty="0">
                <a:solidFill>
                  <a:schemeClr val="bg1"/>
                </a:solidFill>
              </a:rPr>
              <a:t>billing and electronic check payments correlate with higher churn, while credit cards correlate with lower churn.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Notably</a:t>
            </a:r>
            <a:r>
              <a:rPr lang="en-US" sz="1800" dirty="0">
                <a:solidFill>
                  <a:schemeClr val="bg1"/>
                </a:solidFill>
              </a:rPr>
              <a:t>, customers with fiber optic internet and those without online security or tech support exhibit higher churn rates</a:t>
            </a:r>
            <a:r>
              <a:rPr lang="en-US" sz="1800" dirty="0" smtClean="0">
                <a:solidFill>
                  <a:schemeClr val="bg1"/>
                </a:solidFill>
              </a:rPr>
              <a:t>.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 smtClean="0">
                <a:solidFill>
                  <a:schemeClr val="bg1"/>
                </a:solidFill>
              </a:rPr>
              <a:t>Non-senior </a:t>
            </a:r>
            <a:r>
              <a:rPr lang="en-US" sz="1800" dirty="0">
                <a:solidFill>
                  <a:schemeClr val="bg1"/>
                </a:solidFill>
              </a:rPr>
              <a:t>citizens churn more</a:t>
            </a:r>
            <a:r>
              <a:rPr lang="en-US" sz="1800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sz="1800" dirty="0">
                <a:solidFill>
                  <a:schemeClr val="bg1"/>
                </a:solidFill>
              </a:rPr>
              <a:t>Customers with month-to-month </a:t>
            </a:r>
            <a:r>
              <a:rPr lang="en-US" sz="1800" dirty="0" smtClean="0">
                <a:solidFill>
                  <a:schemeClr val="bg1"/>
                </a:solidFill>
              </a:rPr>
              <a:t>subscriptions </a:t>
            </a:r>
            <a:r>
              <a:rPr lang="en-US" sz="1800" dirty="0">
                <a:solidFill>
                  <a:schemeClr val="bg1"/>
                </a:solidFill>
              </a:rPr>
              <a:t>have a higher churn proportion while those with two year </a:t>
            </a:r>
            <a:r>
              <a:rPr lang="en-US" sz="1800" dirty="0" smtClean="0">
                <a:solidFill>
                  <a:schemeClr val="bg1"/>
                </a:solidFill>
              </a:rPr>
              <a:t>subscriptions </a:t>
            </a:r>
            <a:r>
              <a:rPr lang="en-US" sz="1800" dirty="0">
                <a:solidFill>
                  <a:schemeClr val="bg1"/>
                </a:solidFill>
              </a:rPr>
              <a:t>have lower churn proportion</a:t>
            </a:r>
            <a:r>
              <a:rPr lang="en-US" sz="1800" dirty="0" smtClean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583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0873"/>
            <a:ext cx="12192000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7393" y="473911"/>
            <a:ext cx="8277214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Model Building – Processing steps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4498"/>
            <a:ext cx="10504055" cy="5230957"/>
          </a:xfrm>
        </p:spPr>
        <p:txBody>
          <a:bodyPr>
            <a:noAutofit/>
          </a:bodyPr>
          <a:lstStyle/>
          <a:p>
            <a:pPr marL="285750" indent="-285750"/>
            <a:endParaRPr lang="en-US" sz="1800" dirty="0" smtClean="0">
              <a:solidFill>
                <a:schemeClr val="bg1"/>
              </a:solidFill>
            </a:endParaRPr>
          </a:p>
          <a:p>
            <a:r>
              <a:rPr lang="en-US" sz="1800" dirty="0" smtClean="0">
                <a:solidFill>
                  <a:schemeClr val="bg1"/>
                </a:solidFill>
              </a:rPr>
              <a:t>11 missing values in the Total Charges column – replaced with the median value of the feature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Imbalanced Churn Proportion: No – 5174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			       Yes  -  1869. 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Under-sampling was carried out to balance the dataset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New Features were created: </a:t>
            </a:r>
            <a:r>
              <a:rPr lang="en-US" sz="1800" dirty="0" err="1" smtClean="0">
                <a:solidFill>
                  <a:schemeClr val="bg1"/>
                </a:solidFill>
              </a:rPr>
              <a:t>tenure_gp</a:t>
            </a:r>
            <a:r>
              <a:rPr lang="en-US" sz="1800" dirty="0" smtClean="0">
                <a:solidFill>
                  <a:schemeClr val="bg1"/>
                </a:solidFill>
              </a:rPr>
              <a:t>, </a:t>
            </a:r>
            <a:r>
              <a:rPr lang="en-US" sz="1800" dirty="0" err="1">
                <a:solidFill>
                  <a:schemeClr val="bg1"/>
                </a:solidFill>
              </a:rPr>
              <a:t>M</a:t>
            </a:r>
            <a:r>
              <a:rPr lang="en-US" sz="1800" dirty="0" err="1" smtClean="0">
                <a:solidFill>
                  <a:schemeClr val="bg1"/>
                </a:solidFill>
              </a:rPr>
              <a:t>onthlyCharges_gp</a:t>
            </a:r>
            <a:r>
              <a:rPr lang="en-US" sz="1800" dirty="0" smtClean="0">
                <a:solidFill>
                  <a:schemeClr val="bg1"/>
                </a:solidFill>
              </a:rPr>
              <a:t>, </a:t>
            </a:r>
            <a:r>
              <a:rPr lang="en-US" sz="1800" dirty="0" err="1" smtClean="0">
                <a:solidFill>
                  <a:schemeClr val="bg1"/>
                </a:solidFill>
              </a:rPr>
              <a:t>TotalCharges_gp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 smtClean="0">
                <a:solidFill>
                  <a:schemeClr val="bg1"/>
                </a:solidFill>
              </a:rPr>
              <a:t>Redundant features were dropped: </a:t>
            </a:r>
            <a:r>
              <a:rPr lang="en-US" sz="1800" dirty="0" err="1" smtClean="0">
                <a:solidFill>
                  <a:schemeClr val="bg1"/>
                </a:solidFill>
              </a:rPr>
              <a:t>CustomerID</a:t>
            </a:r>
            <a:r>
              <a:rPr lang="en-US" sz="1800" dirty="0" smtClean="0">
                <a:solidFill>
                  <a:schemeClr val="bg1"/>
                </a:solidFill>
              </a:rPr>
              <a:t>, </a:t>
            </a:r>
          </a:p>
          <a:p>
            <a:pPr marL="0" indent="0">
              <a:buNone/>
            </a:pP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495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0873"/>
            <a:ext cx="12192000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7393" y="473911"/>
            <a:ext cx="8277214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Model Building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4498"/>
            <a:ext cx="10504055" cy="5230957"/>
          </a:xfrm>
        </p:spPr>
        <p:txBody>
          <a:bodyPr>
            <a:noAutofit/>
          </a:bodyPr>
          <a:lstStyle/>
          <a:p>
            <a:pPr marL="285750" indent="-285750"/>
            <a:endParaRPr lang="en-US" sz="1800" dirty="0" smtClean="0">
              <a:solidFill>
                <a:schemeClr val="bg1"/>
              </a:solidFill>
            </a:endParaRPr>
          </a:p>
          <a:p>
            <a:r>
              <a:rPr lang="en-US" sz="1800" dirty="0" smtClean="0">
                <a:solidFill>
                  <a:schemeClr val="bg1"/>
                </a:solidFill>
              </a:rPr>
              <a:t>Scaling: </a:t>
            </a:r>
            <a:r>
              <a:rPr lang="en-US" sz="1800" dirty="0" err="1" smtClean="0">
                <a:solidFill>
                  <a:schemeClr val="bg1"/>
                </a:solidFill>
              </a:rPr>
              <a:t>MinMaxScaler</a:t>
            </a:r>
            <a:r>
              <a:rPr lang="en-US" sz="1800" dirty="0" smtClean="0">
                <a:solidFill>
                  <a:schemeClr val="bg1"/>
                </a:solidFill>
              </a:rPr>
              <a:t>()  - transforms the values of the features to a range of 0 and 1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Encoding: </a:t>
            </a:r>
            <a:r>
              <a:rPr lang="en-US" sz="1800" dirty="0" err="1" smtClean="0">
                <a:solidFill>
                  <a:schemeClr val="bg1"/>
                </a:solidFill>
              </a:rPr>
              <a:t>LabelEncoder</a:t>
            </a:r>
            <a:r>
              <a:rPr lang="en-US" sz="1800" dirty="0" smtClean="0">
                <a:solidFill>
                  <a:schemeClr val="bg1"/>
                </a:solidFill>
              </a:rPr>
              <a:t>() – transforms categorical features into numerical features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Models: </a:t>
            </a:r>
            <a:r>
              <a:rPr lang="en-US" sz="1800" dirty="0" err="1" smtClean="0">
                <a:solidFill>
                  <a:schemeClr val="bg1"/>
                </a:solidFill>
              </a:rPr>
              <a:t>LogisticRegression</a:t>
            </a:r>
            <a:r>
              <a:rPr lang="en-US" sz="1800" dirty="0" smtClean="0">
                <a:solidFill>
                  <a:schemeClr val="bg1"/>
                </a:solidFill>
              </a:rPr>
              <a:t>(</a:t>
            </a:r>
            <a:r>
              <a:rPr lang="en-US" sz="1800" dirty="0" err="1" smtClean="0">
                <a:solidFill>
                  <a:schemeClr val="bg1"/>
                </a:solidFill>
              </a:rPr>
              <a:t>max_iter</a:t>
            </a:r>
            <a:r>
              <a:rPr lang="en-US" sz="1800" dirty="0" smtClean="0">
                <a:solidFill>
                  <a:schemeClr val="bg1"/>
                </a:solidFill>
              </a:rPr>
              <a:t>=1000), SVC(),  </a:t>
            </a:r>
          </a:p>
          <a:p>
            <a:pPr lvl="2"/>
            <a:r>
              <a:rPr lang="en-US" sz="1800" dirty="0" err="1" smtClean="0">
                <a:solidFill>
                  <a:schemeClr val="bg1"/>
                </a:solidFill>
              </a:rPr>
              <a:t>KNeighborsClassifier</a:t>
            </a:r>
            <a:r>
              <a:rPr lang="en-US" sz="1800" dirty="0" smtClean="0">
                <a:solidFill>
                  <a:schemeClr val="bg1"/>
                </a:solidFill>
              </a:rPr>
              <a:t>(), </a:t>
            </a:r>
          </a:p>
          <a:p>
            <a:pPr lvl="2"/>
            <a:r>
              <a:rPr lang="en-US" sz="1800" dirty="0" err="1" smtClean="0">
                <a:solidFill>
                  <a:schemeClr val="bg1"/>
                </a:solidFill>
              </a:rPr>
              <a:t>RandomForestClassifier</a:t>
            </a:r>
            <a:r>
              <a:rPr lang="en-US" sz="1800" dirty="0" smtClean="0">
                <a:solidFill>
                  <a:schemeClr val="bg1"/>
                </a:solidFill>
              </a:rPr>
              <a:t>(), </a:t>
            </a:r>
            <a:r>
              <a:rPr lang="en-US" sz="1800" dirty="0" err="1" smtClean="0">
                <a:solidFill>
                  <a:schemeClr val="bg1"/>
                </a:solidFill>
              </a:rPr>
              <a:t>XGBClassifier</a:t>
            </a:r>
            <a:r>
              <a:rPr lang="en-US" sz="1800" dirty="0" smtClean="0">
                <a:solidFill>
                  <a:schemeClr val="bg1"/>
                </a:solidFill>
              </a:rPr>
              <a:t>(), 	</a:t>
            </a:r>
          </a:p>
          <a:p>
            <a:pPr lvl="2"/>
            <a:r>
              <a:rPr lang="en-US" sz="1800" dirty="0" err="1" smtClean="0">
                <a:solidFill>
                  <a:schemeClr val="bg1"/>
                </a:solidFill>
              </a:rPr>
              <a:t>GradientBoostingClassifier</a:t>
            </a:r>
            <a:r>
              <a:rPr lang="en-US" sz="1800" dirty="0" smtClean="0">
                <a:solidFill>
                  <a:schemeClr val="bg1"/>
                </a:solidFill>
              </a:rPr>
              <a:t>(), </a:t>
            </a:r>
          </a:p>
          <a:p>
            <a:pPr lvl="2"/>
            <a:r>
              <a:rPr lang="en-US" sz="1800" dirty="0" err="1" smtClean="0">
                <a:solidFill>
                  <a:schemeClr val="bg1"/>
                </a:solidFill>
              </a:rPr>
              <a:t>DecisionTreeClassifier</a:t>
            </a:r>
            <a:r>
              <a:rPr lang="en-US" sz="1800" dirty="0" smtClean="0">
                <a:solidFill>
                  <a:schemeClr val="bg1"/>
                </a:solidFill>
              </a:rPr>
              <a:t>()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Model </a:t>
            </a:r>
            <a:r>
              <a:rPr lang="en-US" sz="1800" dirty="0" err="1" smtClean="0">
                <a:solidFill>
                  <a:schemeClr val="bg1"/>
                </a:solidFill>
              </a:rPr>
              <a:t>Hyperparameter</a:t>
            </a:r>
            <a:r>
              <a:rPr lang="en-US" sz="1800" dirty="0" smtClean="0">
                <a:solidFill>
                  <a:schemeClr val="bg1"/>
                </a:solidFill>
              </a:rPr>
              <a:t> Optimization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Model Building and Evaluation (test and train dataset)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Building a predictive system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Productionizing the best performing model as a pickle file</a:t>
            </a:r>
          </a:p>
        </p:txBody>
      </p:sp>
    </p:spTree>
    <p:extLst>
      <p:ext uri="{BB962C8B-B14F-4D97-AF65-F5344CB8AC3E}">
        <p14:creationId xmlns:p14="http://schemas.microsoft.com/office/powerpoint/2010/main" val="4260914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0873"/>
            <a:ext cx="12192000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7393" y="473911"/>
            <a:ext cx="8277214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Model Performance </a:t>
            </a:r>
            <a:r>
              <a:rPr lang="en-US" dirty="0" err="1" smtClean="0">
                <a:solidFill>
                  <a:schemeClr val="bg1"/>
                </a:solidFill>
              </a:rPr>
              <a:t>Comparism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7204806"/>
              </p:ext>
            </p:extLst>
          </p:nvPr>
        </p:nvGraphicFramePr>
        <p:xfrm>
          <a:off x="1574067" y="1410856"/>
          <a:ext cx="8577412" cy="461125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794732">
                  <a:extLst>
                    <a:ext uri="{9D8B030D-6E8A-4147-A177-3AD203B41FA5}">
                      <a16:colId xmlns:a16="http://schemas.microsoft.com/office/drawing/2014/main" val="3773825629"/>
                    </a:ext>
                  </a:extLst>
                </a:gridCol>
                <a:gridCol w="1154546">
                  <a:extLst>
                    <a:ext uri="{9D8B030D-6E8A-4147-A177-3AD203B41FA5}">
                      <a16:colId xmlns:a16="http://schemas.microsoft.com/office/drawing/2014/main" val="3638335838"/>
                    </a:ext>
                  </a:extLst>
                </a:gridCol>
                <a:gridCol w="1025236">
                  <a:extLst>
                    <a:ext uri="{9D8B030D-6E8A-4147-A177-3AD203B41FA5}">
                      <a16:colId xmlns:a16="http://schemas.microsoft.com/office/drawing/2014/main" val="1205411250"/>
                    </a:ext>
                  </a:extLst>
                </a:gridCol>
                <a:gridCol w="1182971">
                  <a:extLst>
                    <a:ext uri="{9D8B030D-6E8A-4147-A177-3AD203B41FA5}">
                      <a16:colId xmlns:a16="http://schemas.microsoft.com/office/drawing/2014/main" val="4064748162"/>
                    </a:ext>
                  </a:extLst>
                </a:gridCol>
                <a:gridCol w="1237673">
                  <a:extLst>
                    <a:ext uri="{9D8B030D-6E8A-4147-A177-3AD203B41FA5}">
                      <a16:colId xmlns:a16="http://schemas.microsoft.com/office/drawing/2014/main" val="3407690356"/>
                    </a:ext>
                  </a:extLst>
                </a:gridCol>
                <a:gridCol w="1182254">
                  <a:extLst>
                    <a:ext uri="{9D8B030D-6E8A-4147-A177-3AD203B41FA5}">
                      <a16:colId xmlns:a16="http://schemas.microsoft.com/office/drawing/2014/main" val="3156142081"/>
                    </a:ext>
                  </a:extLst>
                </a:gridCol>
              </a:tblGrid>
              <a:tr h="487857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Model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Accuracy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F1 Score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ROC-AUC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Precision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Recall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6103508"/>
                  </a:ext>
                </a:extLst>
              </a:tr>
              <a:tr h="487857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bg1"/>
                          </a:solidFill>
                        </a:rPr>
                        <a:t>LogisticREgression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()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0.76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0.77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0.76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0.74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0.80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243380"/>
                  </a:ext>
                </a:extLst>
              </a:tr>
              <a:tr h="487857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SVC()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0.75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0.77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0.75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0.82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712513"/>
                  </a:ext>
                </a:extLst>
              </a:tr>
              <a:tr h="487857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solidFill>
                            <a:schemeClr val="bg1"/>
                          </a:solidFill>
                        </a:rPr>
                        <a:t>KNeighborsClassifier</a:t>
                      </a:r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()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0.72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0.71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0.68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0.77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8807401"/>
                  </a:ext>
                </a:extLst>
              </a:tr>
              <a:tr h="842055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solidFill>
                            <a:schemeClr val="bg1"/>
                          </a:solidFill>
                        </a:rPr>
                        <a:t>RandomForestClassifier</a:t>
                      </a:r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()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0.74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0.74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0.74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0.74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0.75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724692"/>
                  </a:ext>
                </a:extLst>
              </a:tr>
              <a:tr h="842055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solidFill>
                            <a:schemeClr val="bg1"/>
                          </a:solidFill>
                        </a:rPr>
                        <a:t>GradientBoostingClassifier</a:t>
                      </a:r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()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0.75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0.76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0.75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0.73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0.80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9997236"/>
                  </a:ext>
                </a:extLst>
              </a:tr>
              <a:tr h="487857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solidFill>
                            <a:schemeClr val="bg1"/>
                          </a:solidFill>
                        </a:rPr>
                        <a:t>DecisionTreeClassifier</a:t>
                      </a:r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()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0.67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0.67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0.67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0.67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0.68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810167"/>
                  </a:ext>
                </a:extLst>
              </a:tr>
              <a:tr h="487857">
                <a:tc>
                  <a:txBody>
                    <a:bodyPr/>
                    <a:lstStyle/>
                    <a:p>
                      <a:r>
                        <a:rPr lang="en-US" sz="1800" dirty="0" err="1" smtClean="0">
                          <a:solidFill>
                            <a:schemeClr val="bg1"/>
                          </a:solidFill>
                        </a:rPr>
                        <a:t>XGBClassifier</a:t>
                      </a:r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()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0.73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0.74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0.73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0.73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0.75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89790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8582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668654" y="170873"/>
            <a:ext cx="5523346" cy="66871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170873"/>
            <a:ext cx="6668654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6121" y="473911"/>
            <a:ext cx="3916934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Model Building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27891" y="1263074"/>
            <a:ext cx="63407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 a customer churn prediction project, focusing on false negatives (missed churn) is generally more important than false positives (incorrectly predicting churn). Here's why: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Cost : Retaining an existing customer is typically much cheaper than acquiring a new one. 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Impact of False Negatives: When a customer churns and the model fails to predict it (false negative), you miss the opportunity to intervene and potentially retain them. 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Impact of False Positives: While a false positive means you might unnecessarily reach out to a customer who isn't going to churn, the cost of such outreach is typically lower compared to losing a customer entirely. 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chemeClr val="bg1"/>
                </a:solidFill>
              </a:rPr>
              <a:t>Optimized GBC Model gave the lowest false negative of 98, and a high accuracy score of 78%</a:t>
            </a:r>
            <a:endParaRPr lang="en-US" sz="2400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3309" y="1566112"/>
            <a:ext cx="5305425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531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0873"/>
            <a:ext cx="12192000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7393" y="473911"/>
            <a:ext cx="8277214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Recommendations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4437" y="1366982"/>
            <a:ext cx="10243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6618" y="1377093"/>
            <a:ext cx="106495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Targeted </a:t>
            </a:r>
            <a:r>
              <a:rPr lang="en-US" b="1" dirty="0">
                <a:solidFill>
                  <a:schemeClr val="bg1"/>
                </a:solidFill>
              </a:rPr>
              <a:t>Bundling: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Offer bundled packages that combine high phone service penetration (multiple lines) with high-value internet options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Consider including basic online security features in these bundles to address low adoption rates and potentially increase perceived value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Security &amp; Support Package: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Develop a comprehensive security &amp; support package that combines online security, device protection, tech support, and online backup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Offer this package at a discounted rate compared to purchasing services individually to incentivize adoption and address low usage rates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4633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0873"/>
            <a:ext cx="12192000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7393" y="473911"/>
            <a:ext cx="8277214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Recommendations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4437" y="1366982"/>
            <a:ext cx="10243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3345" y="1377093"/>
            <a:ext cx="109727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Flexible Payment Options with Incentives: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While customers value convenience (paperless billing), explore offering incentives for automatic payments via credit card (lowest churn rate) to encourage on-time payments and potentially reduce churn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Highlight the benefits of longer contracts </a:t>
            </a:r>
            <a:r>
              <a:rPr lang="en-US" dirty="0" smtClean="0">
                <a:solidFill>
                  <a:schemeClr val="bg1"/>
                </a:solidFill>
              </a:rPr>
              <a:t>(incentives, discounts</a:t>
            </a:r>
            <a:r>
              <a:rPr lang="en-US" dirty="0">
                <a:solidFill>
                  <a:schemeClr val="bg1"/>
                </a:solidFill>
              </a:rPr>
              <a:t>, stability) through targeted communication for customers on month-to-month plans.</a:t>
            </a:r>
          </a:p>
          <a:p>
            <a:endParaRPr lang="en-US" b="1" dirty="0" smtClean="0">
              <a:solidFill>
                <a:schemeClr val="bg1"/>
              </a:solidFill>
            </a:endParaRPr>
          </a:p>
          <a:p>
            <a:endParaRPr lang="en-US" b="1" dirty="0" smtClean="0">
              <a:solidFill>
                <a:schemeClr val="bg1"/>
              </a:solidFill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Customer </a:t>
            </a:r>
            <a:r>
              <a:rPr lang="en-US" b="1" dirty="0">
                <a:solidFill>
                  <a:schemeClr val="bg1"/>
                </a:solidFill>
              </a:rPr>
              <a:t>Segmentation and Retention Programs: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Implement customer segmentation based on churn risk factors (tenure, monthly charges, service usage</a:t>
            </a:r>
            <a:r>
              <a:rPr lang="en-US" dirty="0" smtClean="0">
                <a:solidFill>
                  <a:schemeClr val="bg1"/>
                </a:solidFill>
              </a:rPr>
              <a:t>).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Develop targeted retention programs for high-risk customer segments. These programs could include: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Personalized communication highlighting the value they receive from the service.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Exclusive discounts or promotions to incentivize continued service.</a:t>
            </a:r>
          </a:p>
          <a:p>
            <a:pPr marL="1200150" lvl="2" indent="-285750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Proactive outreach to address potential issues and improve customer satisfaction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lvl="2"/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99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0873"/>
            <a:ext cx="12192000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7393" y="473911"/>
            <a:ext cx="8277214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Recommendations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4437" y="1366982"/>
            <a:ext cx="10243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6474" y="1377093"/>
            <a:ext cx="108065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Targeted Churn Prevention Strategies:</a:t>
            </a:r>
            <a:endParaRPr lang="en-U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Develop targeted campaigns based on customer profiles and service </a:t>
            </a:r>
            <a:r>
              <a:rPr lang="en-US" dirty="0" smtClean="0">
                <a:solidFill>
                  <a:schemeClr val="bg1"/>
                </a:solidFill>
              </a:rPr>
              <a:t>usage.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For </a:t>
            </a:r>
            <a:r>
              <a:rPr lang="en-US" dirty="0">
                <a:solidFill>
                  <a:schemeClr val="bg1"/>
                </a:solidFill>
              </a:rPr>
              <a:t>customers with partners and dependents (lower churn), focus on communication that emphasizes family-oriented benefits of the </a:t>
            </a:r>
            <a:r>
              <a:rPr lang="en-US" dirty="0" smtClean="0">
                <a:solidFill>
                  <a:schemeClr val="bg1"/>
                </a:solidFill>
              </a:rPr>
              <a:t>service.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For </a:t>
            </a:r>
            <a:r>
              <a:rPr lang="en-US" dirty="0">
                <a:solidFill>
                  <a:schemeClr val="bg1"/>
                </a:solidFill>
              </a:rPr>
              <a:t>customers with higher churn despite using phone and internet services, investigate reasons for dissatisfaction and offer targeted solutions (e.g., improve customer service experience, address specific service issues</a:t>
            </a:r>
            <a:r>
              <a:rPr lang="en-US" dirty="0" smtClean="0">
                <a:solidFill>
                  <a:schemeClr val="bg1"/>
                </a:solidFill>
              </a:rPr>
              <a:t>).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Develop </a:t>
            </a:r>
            <a:r>
              <a:rPr lang="en-US" dirty="0">
                <a:solidFill>
                  <a:schemeClr val="bg1"/>
                </a:solidFill>
              </a:rPr>
              <a:t>win-back campaigns for high-value customers who churn (lower total charges but potentially high tenure) with attractive incentives to rejoin.</a:t>
            </a:r>
          </a:p>
        </p:txBody>
      </p:sp>
    </p:spTree>
    <p:extLst>
      <p:ext uri="{BB962C8B-B14F-4D97-AF65-F5344CB8AC3E}">
        <p14:creationId xmlns:p14="http://schemas.microsoft.com/office/powerpoint/2010/main" val="167850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36947"/>
            <a:ext cx="12192000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55781"/>
            <a:ext cx="10515600" cy="58444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Brief overview of the project: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This </a:t>
            </a:r>
            <a:r>
              <a:rPr lang="en-US" dirty="0">
                <a:solidFill>
                  <a:schemeClr val="bg1"/>
                </a:solidFill>
              </a:rPr>
              <a:t>project focuses on analyzing telecom customer churn, a critical issue in the telecommunications industry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Objectives of the analysis: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Our </a:t>
            </a:r>
            <a:r>
              <a:rPr lang="en-US" dirty="0">
                <a:solidFill>
                  <a:schemeClr val="bg1"/>
                </a:solidFill>
              </a:rPr>
              <a:t>main objectives are to understand the factors influencing customer churn and to develop predictive models to identify at-risk customers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pPr marL="457200" lvl="1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Importance of understanding customer churn: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Understanding </a:t>
            </a:r>
            <a:r>
              <a:rPr lang="en-US" dirty="0">
                <a:solidFill>
                  <a:schemeClr val="bg1"/>
                </a:solidFill>
              </a:rPr>
              <a:t>customer churn is vital for telecom companies as it impacts revenue, customer satisfaction, and market competitiveness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726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36947"/>
            <a:ext cx="12192000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55781"/>
            <a:ext cx="10515600" cy="5844454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Description of the dataset:</a:t>
            </a:r>
          </a:p>
          <a:p>
            <a:pPr marL="457200" lvl="1" indent="0">
              <a:buNone/>
            </a:pPr>
            <a:r>
              <a:rPr lang="en-US" dirty="0" smtClean="0">
                <a:solidFill>
                  <a:schemeClr val="bg1"/>
                </a:solidFill>
              </a:rPr>
              <a:t>We obtained a dataset containing information on telecom customers, including demographic details, service subscriptions, billing information, and churn status. The dataset comprises  7043 observations and  21 features.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Procedure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Identify problem statements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Exploratory data analysis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Feature engineering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Feature selection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Handling imbalance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Model selection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Create and deploy model</a:t>
            </a:r>
          </a:p>
        </p:txBody>
      </p:sp>
    </p:spTree>
    <p:extLst>
      <p:ext uri="{BB962C8B-B14F-4D97-AF65-F5344CB8AC3E}">
        <p14:creationId xmlns:p14="http://schemas.microsoft.com/office/powerpoint/2010/main" val="194173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105346" y="170873"/>
            <a:ext cx="7086654" cy="66871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170873"/>
            <a:ext cx="5169578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643346" y="217809"/>
            <a:ext cx="6283036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EDA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796" y="1797917"/>
            <a:ext cx="4592782" cy="22845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solidFill>
                  <a:schemeClr val="bg1"/>
                </a:solidFill>
              </a:rPr>
              <a:t>1. Customer </a:t>
            </a:r>
            <a:r>
              <a:rPr lang="en-US" sz="1800" b="1" dirty="0">
                <a:solidFill>
                  <a:schemeClr val="bg1"/>
                </a:solidFill>
              </a:rPr>
              <a:t>Demographics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 smtClean="0">
                <a:solidFill>
                  <a:schemeClr val="bg1"/>
                </a:solidFill>
              </a:rPr>
              <a:t>Males </a:t>
            </a:r>
            <a:r>
              <a:rPr lang="en-US" sz="1800" dirty="0">
                <a:solidFill>
                  <a:schemeClr val="bg1"/>
                </a:solidFill>
              </a:rPr>
              <a:t>are slightly more prevalent (50.48%) than females.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A </a:t>
            </a:r>
            <a:r>
              <a:rPr lang="en-US" sz="1800" dirty="0">
                <a:solidFill>
                  <a:schemeClr val="bg1"/>
                </a:solidFill>
              </a:rPr>
              <a:t>majority (51.7%) have no partners and 70% have no dependents.</a:t>
            </a:r>
          </a:p>
          <a:p>
            <a:pPr marL="0" indent="0">
              <a:buNone/>
            </a:pPr>
            <a:r>
              <a:rPr lang="en-US" sz="1800" b="1" dirty="0">
                <a:solidFill>
                  <a:schemeClr val="bg1"/>
                </a:solidFill>
              </a:rPr>
              <a:t>Conclusion:</a:t>
            </a:r>
            <a:r>
              <a:rPr lang="en-US" sz="1800" dirty="0">
                <a:solidFill>
                  <a:schemeClr val="bg1"/>
                </a:solidFill>
              </a:rPr>
              <a:t> Family structure might not be a significant factor in churn</a:t>
            </a:r>
            <a:r>
              <a:rPr lang="en-US" sz="1800" dirty="0" smtClean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104" y="1425911"/>
            <a:ext cx="3357952" cy="37937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909" y="1425912"/>
            <a:ext cx="3304252" cy="379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455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346457" y="170872"/>
            <a:ext cx="6845543" cy="66871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170873"/>
            <a:ext cx="5346457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404091" y="562104"/>
            <a:ext cx="6283036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EDA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1255" y="1742497"/>
            <a:ext cx="3872345" cy="369772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2</a:t>
            </a:r>
            <a:r>
              <a:rPr lang="en-US" sz="1800" dirty="0">
                <a:solidFill>
                  <a:schemeClr val="bg1"/>
                </a:solidFill>
              </a:rPr>
              <a:t>. Service </a:t>
            </a:r>
            <a:r>
              <a:rPr lang="en-US" sz="1800" dirty="0" smtClean="0">
                <a:solidFill>
                  <a:schemeClr val="bg1"/>
                </a:solidFill>
              </a:rPr>
              <a:t>Usage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 smtClean="0">
                <a:solidFill>
                  <a:schemeClr val="bg1"/>
                </a:solidFill>
              </a:rPr>
              <a:t>High </a:t>
            </a:r>
            <a:r>
              <a:rPr lang="en-US" sz="1800" dirty="0">
                <a:solidFill>
                  <a:schemeClr val="bg1"/>
                </a:solidFill>
              </a:rPr>
              <a:t>phone service penetration (90%) with a preference for multiple lines (58%).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Lower </a:t>
            </a:r>
            <a:r>
              <a:rPr lang="en-US" sz="1800" dirty="0">
                <a:solidFill>
                  <a:schemeClr val="bg1"/>
                </a:solidFill>
              </a:rPr>
              <a:t>adoption of internet services (44%).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Low </a:t>
            </a:r>
            <a:r>
              <a:rPr lang="en-US" sz="1800" dirty="0">
                <a:solidFill>
                  <a:schemeClr val="bg1"/>
                </a:solidFill>
              </a:rPr>
              <a:t>usage of protection/security services (online security: 29%, device protection: 34%, tech support: 29%, online backup: 39%).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Streaming </a:t>
            </a:r>
            <a:r>
              <a:rPr lang="en-US" sz="1800" dirty="0">
                <a:solidFill>
                  <a:schemeClr val="bg1"/>
                </a:solidFill>
              </a:rPr>
              <a:t>services have moderate adoption (TV: 39%, Movies: 39</a:t>
            </a:r>
            <a:r>
              <a:rPr lang="en-US" sz="1800" dirty="0" smtClean="0">
                <a:solidFill>
                  <a:schemeClr val="bg1"/>
                </a:solidFill>
              </a:rPr>
              <a:t>%).</a:t>
            </a: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4855" y="898932"/>
            <a:ext cx="6380716" cy="5388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36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606472" y="170873"/>
            <a:ext cx="6585528" cy="66871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1" y="170873"/>
            <a:ext cx="5606473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956" y="444828"/>
            <a:ext cx="5414389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EDA – Churn Analysis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4309" y="1705552"/>
            <a:ext cx="4518891" cy="34852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solidFill>
                  <a:schemeClr val="bg1"/>
                </a:solidFill>
              </a:rPr>
              <a:t>3. Contract </a:t>
            </a:r>
            <a:r>
              <a:rPr lang="en-US" sz="1800" b="1" dirty="0">
                <a:solidFill>
                  <a:schemeClr val="bg1"/>
                </a:solidFill>
              </a:rPr>
              <a:t>&amp; Payment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Majority </a:t>
            </a:r>
            <a:r>
              <a:rPr lang="en-US" sz="1800" dirty="0">
                <a:solidFill>
                  <a:schemeClr val="bg1"/>
                </a:solidFill>
              </a:rPr>
              <a:t>use paperless billing (59%) but prefer credit cards (41%) over electronic checks (unknown %).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Month-to-month </a:t>
            </a:r>
            <a:r>
              <a:rPr lang="en-US" sz="1800" dirty="0">
                <a:solidFill>
                  <a:schemeClr val="bg1"/>
                </a:solidFill>
              </a:rPr>
              <a:t>contracts are more popular (55%) compared to longer terms.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Customers </a:t>
            </a:r>
            <a:r>
              <a:rPr lang="en-US" sz="1800" dirty="0">
                <a:solidFill>
                  <a:schemeClr val="bg1"/>
                </a:solidFill>
              </a:rPr>
              <a:t>value convenience (paperless billing) and flexibility (month-to-month contracts</a:t>
            </a:r>
            <a:r>
              <a:rPr lang="en-US" sz="1800" dirty="0" smtClean="0">
                <a:solidFill>
                  <a:schemeClr val="bg1"/>
                </a:solidFill>
              </a:rPr>
              <a:t>).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628" y="1047753"/>
            <a:ext cx="4691216" cy="4800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93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5188246" y="170873"/>
            <a:ext cx="7003753" cy="66871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170873"/>
            <a:ext cx="5275686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840" y="470376"/>
            <a:ext cx="4850524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EDA – Churn Impact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6939" y="1534161"/>
            <a:ext cx="4214369" cy="1338350"/>
          </a:xfrm>
        </p:spPr>
        <p:txBody>
          <a:bodyPr>
            <a:noAutofit/>
          </a:bodyPr>
          <a:lstStyle/>
          <a:p>
            <a:r>
              <a:rPr lang="en-US" sz="1800" dirty="0" smtClean="0">
                <a:solidFill>
                  <a:schemeClr val="bg1"/>
                </a:solidFill>
              </a:rPr>
              <a:t>Churn </a:t>
            </a:r>
            <a:r>
              <a:rPr lang="en-US" sz="1800" dirty="0">
                <a:solidFill>
                  <a:schemeClr val="bg1"/>
                </a:solidFill>
              </a:rPr>
              <a:t>rate is </a:t>
            </a:r>
            <a:r>
              <a:rPr lang="en-US" sz="1800" dirty="0" smtClean="0">
                <a:solidFill>
                  <a:schemeClr val="bg1"/>
                </a:solidFill>
              </a:rPr>
              <a:t>27%.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 smtClean="0">
                <a:solidFill>
                  <a:schemeClr val="bg1"/>
                </a:solidFill>
              </a:rPr>
              <a:t>Revenue </a:t>
            </a:r>
            <a:r>
              <a:rPr lang="en-US" sz="1800" dirty="0">
                <a:solidFill>
                  <a:schemeClr val="bg1"/>
                </a:solidFill>
              </a:rPr>
              <a:t>loss due to churn is 17.83%.</a:t>
            </a:r>
          </a:p>
          <a:p>
            <a:r>
              <a:rPr lang="en-US" sz="1800" dirty="0" smtClean="0">
                <a:solidFill>
                  <a:schemeClr val="bg1"/>
                </a:solidFill>
              </a:rPr>
              <a:t>Churned </a:t>
            </a:r>
            <a:r>
              <a:rPr lang="en-US" sz="1800" dirty="0">
                <a:solidFill>
                  <a:schemeClr val="bg1"/>
                </a:solidFill>
              </a:rPr>
              <a:t>customers have lower average revenue than retained customers.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568" y="1278084"/>
            <a:ext cx="6428508" cy="44727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623" y="3147133"/>
            <a:ext cx="3364999" cy="326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34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181600" y="170873"/>
            <a:ext cx="7010400" cy="66871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170873"/>
            <a:ext cx="5181600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170" y="844013"/>
            <a:ext cx="4639102" cy="7891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EDA – Churn Impact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413" y="1995977"/>
            <a:ext cx="4583824" cy="191510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Feature Importance</a:t>
            </a:r>
          </a:p>
          <a:p>
            <a:r>
              <a:rPr lang="en-US" sz="1800" dirty="0" err="1">
                <a:solidFill>
                  <a:schemeClr val="bg1"/>
                </a:solidFill>
              </a:rPr>
              <a:t>T</a:t>
            </a:r>
            <a:r>
              <a:rPr lang="en-US" sz="1800" dirty="0" err="1" smtClean="0">
                <a:solidFill>
                  <a:schemeClr val="bg1"/>
                </a:solidFill>
              </a:rPr>
              <a:t>otalCharges</a:t>
            </a:r>
            <a:r>
              <a:rPr lang="en-US" sz="1800" dirty="0">
                <a:solidFill>
                  <a:schemeClr val="bg1"/>
                </a:solidFill>
              </a:rPr>
              <a:t>, </a:t>
            </a:r>
            <a:r>
              <a:rPr lang="en-US" sz="1800" dirty="0" err="1">
                <a:solidFill>
                  <a:schemeClr val="bg1"/>
                </a:solidFill>
              </a:rPr>
              <a:t>MonthlyCharges</a:t>
            </a:r>
            <a:r>
              <a:rPr lang="en-US" sz="1800" dirty="0">
                <a:solidFill>
                  <a:schemeClr val="bg1"/>
                </a:solidFill>
              </a:rPr>
              <a:t>, tenure, contract type, and payment method emerge as the top five features influencing churn.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674" y="1238595"/>
            <a:ext cx="6401562" cy="537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734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5215848" y="170873"/>
            <a:ext cx="6976152" cy="66871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170873"/>
            <a:ext cx="5215848" cy="66871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772" y="673387"/>
            <a:ext cx="4998305" cy="78916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EDA – Churn Analysis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3996" y="2192944"/>
            <a:ext cx="4961852" cy="23144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Tenure</a:t>
            </a:r>
            <a:r>
              <a:rPr lang="en-US" sz="1800" dirty="0">
                <a:solidFill>
                  <a:schemeClr val="bg1"/>
                </a:solidFill>
              </a:rPr>
              <a:t>, monthly charges, and total charges are key churn predictors (shorter tenure, higher monthly charges, lower total charges correlate with churn</a:t>
            </a:r>
            <a:r>
              <a:rPr lang="en-US" sz="1800" dirty="0" smtClean="0">
                <a:solidFill>
                  <a:schemeClr val="bg1"/>
                </a:solidFill>
              </a:rPr>
              <a:t>).</a:t>
            </a: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Conclusion: Churn has a significant financial impact. Understanding customer behavior across these dimensions is crucial.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848" y="508000"/>
            <a:ext cx="6763716" cy="619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12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716</TotalTime>
  <Words>1177</Words>
  <Application>Microsoft Office PowerPoint</Application>
  <PresentationFormat>Widescreen</PresentationFormat>
  <Paragraphs>174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Adobe Gothic Std B</vt:lpstr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EDA</vt:lpstr>
      <vt:lpstr>EDA</vt:lpstr>
      <vt:lpstr>EDA – Churn Analysis</vt:lpstr>
      <vt:lpstr>EDA – Churn Impact</vt:lpstr>
      <vt:lpstr>EDA – Churn Impact</vt:lpstr>
      <vt:lpstr>EDA – Churn Analysis</vt:lpstr>
      <vt:lpstr>EDA – Churn Analysis</vt:lpstr>
      <vt:lpstr>Model Building – Processing steps</vt:lpstr>
      <vt:lpstr>Model Building</vt:lpstr>
      <vt:lpstr>Model Performance Comparism</vt:lpstr>
      <vt:lpstr>Model Building</vt:lpstr>
      <vt:lpstr>Recommendations</vt:lpstr>
      <vt:lpstr>Recommendations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hp</cp:lastModifiedBy>
  <cp:revision>35</cp:revision>
  <dcterms:created xsi:type="dcterms:W3CDTF">2024-03-22T11:41:33Z</dcterms:created>
  <dcterms:modified xsi:type="dcterms:W3CDTF">2024-03-23T09:06:27Z</dcterms:modified>
</cp:coreProperties>
</file>

<file path=docProps/thumbnail.jpeg>
</file>